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87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F24B00-5C1B-4657-8726-09D003563C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EFB433-B03F-42D1-84EA-2F1FF01C02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EBD832-9AED-4B24-8871-65DBBCFF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3217EF-1CAB-4014-B9DB-31F4EB8DF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0DA428-C701-4A16-A3CC-A602EAD3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46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C597AC-BD51-422F-804B-2895E96A0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41D670-F610-4FDD-A74E-C39994304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B47338-D4CB-4B3B-9908-5AA6EF2E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A631E-DC19-4CFD-A1CD-60591532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0694B8-3B7C-4979-B1D6-0469361DF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48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59A56BE-E164-4E54-91C7-C548D14D08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F0137E5-5D12-4862-94A6-0A17DDE27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8817F2-E714-4F33-8724-7B000883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6906-FBFA-451A-B11F-6AF9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A99FA9-F5E5-4889-AA03-A6F35A53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36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65976-02AB-4B9F-A368-51FE44157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547608-DD3C-454B-BE08-3F7CB2CD7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748675-01B4-45FF-A36E-5651F29F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4C11EC-6CC5-4D07-811A-6F87AF1F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556BEC-0D72-4256-87AB-3209FC91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2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EEC6AF-1E44-42D6-ABA2-C775BA4E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13770CF-C95D-4E12-AB3D-D298FF8F0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63B259-C126-4188-8B00-E75EB235B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03C950-5DFD-4B76-ABDF-A56E0CFD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7C8306-2D12-4AA5-85A5-05972EE08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22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6F5B1D-0B97-43A8-B4FC-B469FAD7D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4EE05A-AB8D-4E2E-9FE0-B1D59C1FA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750B52-ED2A-4FD2-BD5E-DDFF83F01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EAE79A-2156-4236-B9C6-B784FFAD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440B63-C439-4D86-8E73-8A260A2C7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53208F-CD18-47C6-B11C-40F888E7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20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1ED1BD-8D7A-4F4F-B4AA-BD3B2938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F6DAE7-5F9F-4342-B91F-372C8409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0AF8E2-A890-4203-AC80-F584A9977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249A8C-B72C-47A7-93AE-409447555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0BA7F5-5E3B-4BAC-A887-F9C8B4E411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A93E3AB-27F1-4595-9A81-C6E73B39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9CEB086-28AF-47A3-BACF-3A7E137F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179774B-12BB-4570-BBA3-EB15E3CFB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4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E5BC0-F195-4F50-8486-F3C1CAE14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CF52455-0740-42C0-8EAA-0AA4B2D8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D75D668-0DA7-4D83-BF86-B8ABDE5B6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E3B238-D2C3-498E-AEB6-DBEF0B4A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3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2A57FB9-2D0A-44C3-B98C-946025387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FC7E73-C915-46BF-BFB9-165C9274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A55AA5-1A32-4368-9417-28A6D7A10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6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7C04C4-6062-4D54-82DE-ED616419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BE98C-8699-4D85-AD3B-AB14F6D71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D88CD0E-8309-4840-95C7-A8AE1D21D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C1FF25-5CAC-48E9-86BB-0B96922CB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82C7E2-C72A-4B10-838C-CF8E136E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96739A-C125-43D0-8A1C-5631599A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8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5955E4-9CB2-484C-98B8-FB6268946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896B626-F84F-4593-8DF9-E865EF35D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1D8F4C-573E-4223-B797-EA9F635FB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956ED3-763E-4AB2-9635-845048805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FDB3D4A-6759-4CC8-A152-B59B1E4E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3F466F-B4DA-451B-AE34-14E6094F9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31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2D165-9A6C-4886-89F5-278DA1EDB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EC122F-FEF9-4248-BE19-465A32C09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C20311-C7BC-45A1-80C9-0D476615E3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5E86C-125F-44D9-B21F-B607179AF725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C65BF-BEDD-471D-A077-2B194A995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515D27-02F9-45D9-B4DB-43F2A33E1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2B7CB-CD34-4C1A-A4AE-6025D77339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9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B9470488-2698-4583-B50B-82E6B2671DCA}"/>
              </a:ext>
            </a:extLst>
          </p:cNvPr>
          <p:cNvSpPr txBox="1">
            <a:spLocks/>
          </p:cNvSpPr>
          <p:nvPr/>
        </p:nvSpPr>
        <p:spPr>
          <a:xfrm>
            <a:off x="615135" y="989750"/>
            <a:ext cx="4324350" cy="123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Пояснительная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записка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12C6D0F2-8562-4AA0-B366-82C650B27B4A}"/>
              </a:ext>
            </a:extLst>
          </p:cNvPr>
          <p:cNvSpPr txBox="1">
            <a:spLocks/>
          </p:cNvSpPr>
          <p:nvPr/>
        </p:nvSpPr>
        <p:spPr>
          <a:xfrm>
            <a:off x="615135" y="420618"/>
            <a:ext cx="952500" cy="627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01</a:t>
            </a:r>
            <a:endParaRPr lang="ru-RU" sz="4400" dirty="0">
              <a:solidFill>
                <a:srgbClr val="41B28E"/>
              </a:solidFill>
              <a:latin typeface="Akrobat ExtraBold" panose="00000900000000000000" pitchFamily="50" charset="-52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84D3DE23-3DB5-41FB-AB7C-5AA27211100A}"/>
              </a:ext>
            </a:extLst>
          </p:cNvPr>
          <p:cNvSpPr txBox="1">
            <a:spLocks/>
          </p:cNvSpPr>
          <p:nvPr/>
        </p:nvSpPr>
        <p:spPr>
          <a:xfrm>
            <a:off x="615135" y="2491287"/>
            <a:ext cx="4324350" cy="118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Паспорт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программы ГИА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F2E90A12-4DEB-44A6-A961-0D591F6AD445}"/>
              </a:ext>
            </a:extLst>
          </p:cNvPr>
          <p:cNvSpPr txBox="1">
            <a:spLocks/>
          </p:cNvSpPr>
          <p:nvPr/>
        </p:nvSpPr>
        <p:spPr>
          <a:xfrm>
            <a:off x="567489" y="1919693"/>
            <a:ext cx="952500" cy="627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0</a:t>
            </a:r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2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E3AECDA7-CDB1-45EE-A026-30E7B45D1325}"/>
              </a:ext>
            </a:extLst>
          </p:cNvPr>
          <p:cNvSpPr txBox="1">
            <a:spLocks/>
          </p:cNvSpPr>
          <p:nvPr/>
        </p:nvSpPr>
        <p:spPr>
          <a:xfrm>
            <a:off x="652249" y="4093145"/>
            <a:ext cx="4324350" cy="7400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Форма и сроки ГИА.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Особенности ГИА в форме ДЭ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профильного уровня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79A8BA3A-E37B-49AE-909E-04237F8CC5EA}"/>
              </a:ext>
            </a:extLst>
          </p:cNvPr>
          <p:cNvSpPr txBox="1">
            <a:spLocks/>
          </p:cNvSpPr>
          <p:nvPr/>
        </p:nvSpPr>
        <p:spPr>
          <a:xfrm>
            <a:off x="653845" y="3523699"/>
            <a:ext cx="952500" cy="627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0</a:t>
            </a:r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3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A4FFFD9C-5980-4FE2-83FA-B64B8D0ECE33}"/>
              </a:ext>
            </a:extLst>
          </p:cNvPr>
          <p:cNvSpPr txBox="1">
            <a:spLocks/>
          </p:cNvSpPr>
          <p:nvPr/>
        </p:nvSpPr>
        <p:spPr>
          <a:xfrm>
            <a:off x="652249" y="5379195"/>
            <a:ext cx="952500" cy="627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0</a:t>
            </a:r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4</a:t>
            </a: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8AE933FD-F540-4681-BC03-9A45C270480C}"/>
              </a:ext>
            </a:extLst>
          </p:cNvPr>
          <p:cNvSpPr txBox="1">
            <a:spLocks/>
          </p:cNvSpPr>
          <p:nvPr/>
        </p:nvSpPr>
        <p:spPr>
          <a:xfrm>
            <a:off x="701425" y="5882411"/>
            <a:ext cx="2662011" cy="729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Условия подготовки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и проведения ГИА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67708B9F-6C61-4087-AE1C-892D494AF10D}"/>
              </a:ext>
            </a:extLst>
          </p:cNvPr>
          <p:cNvSpPr txBox="1">
            <a:spLocks/>
          </p:cNvSpPr>
          <p:nvPr/>
        </p:nvSpPr>
        <p:spPr>
          <a:xfrm>
            <a:off x="4381652" y="420618"/>
            <a:ext cx="952500" cy="627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0</a:t>
            </a:r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5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BDD9C571-CE51-46BF-887B-83C498B8F101}"/>
              </a:ext>
            </a:extLst>
          </p:cNvPr>
          <p:cNvSpPr txBox="1">
            <a:spLocks/>
          </p:cNvSpPr>
          <p:nvPr/>
        </p:nvSpPr>
        <p:spPr>
          <a:xfrm>
            <a:off x="4424372" y="1995313"/>
            <a:ext cx="952500" cy="5864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0</a:t>
            </a:r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6</a:t>
            </a: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DF10F339-00C7-4B98-9556-E8E5B765A700}"/>
              </a:ext>
            </a:extLst>
          </p:cNvPr>
          <p:cNvSpPr txBox="1">
            <a:spLocks/>
          </p:cNvSpPr>
          <p:nvPr/>
        </p:nvSpPr>
        <p:spPr>
          <a:xfrm>
            <a:off x="4401852" y="1007493"/>
            <a:ext cx="4324350" cy="1112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Комплект оценочной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документации</a:t>
            </a:r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4C0ED8D5-33B2-40CD-A310-87E99544AAC6}"/>
              </a:ext>
            </a:extLst>
          </p:cNvPr>
          <p:cNvSpPr txBox="1">
            <a:spLocks/>
          </p:cNvSpPr>
          <p:nvPr/>
        </p:nvSpPr>
        <p:spPr>
          <a:xfrm>
            <a:off x="4531570" y="3576653"/>
            <a:ext cx="952500" cy="5864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0</a:t>
            </a:r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7</a:t>
            </a:r>
          </a:p>
        </p:txBody>
      </p:sp>
      <p:sp>
        <p:nvSpPr>
          <p:cNvPr id="17" name="Подзаголовок 2">
            <a:extLst>
              <a:ext uri="{FF2B5EF4-FFF2-40B4-BE49-F238E27FC236}">
                <a16:creationId xmlns:a16="http://schemas.microsoft.com/office/drawing/2014/main" id="{174CB1EE-4D06-4F1E-93A4-2DB84B79029F}"/>
              </a:ext>
            </a:extLst>
          </p:cNvPr>
          <p:cNvSpPr txBox="1">
            <a:spLocks/>
          </p:cNvSpPr>
          <p:nvPr/>
        </p:nvSpPr>
        <p:spPr>
          <a:xfrm>
            <a:off x="4468111" y="2490823"/>
            <a:ext cx="4324350" cy="1112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Перевод баллов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ДЭ в оценку</a:t>
            </a:r>
          </a:p>
        </p:txBody>
      </p:sp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6AF56646-7633-4345-9717-5355DF763D4B}"/>
              </a:ext>
            </a:extLst>
          </p:cNvPr>
          <p:cNvSpPr txBox="1">
            <a:spLocks/>
          </p:cNvSpPr>
          <p:nvPr/>
        </p:nvSpPr>
        <p:spPr>
          <a:xfrm>
            <a:off x="4500349" y="5379195"/>
            <a:ext cx="952500" cy="5864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0</a:t>
            </a:r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8</a:t>
            </a:r>
          </a:p>
        </p:txBody>
      </p:sp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20E84CDF-9051-47B4-A53F-11CC34CE78BD}"/>
              </a:ext>
            </a:extLst>
          </p:cNvPr>
          <p:cNvSpPr txBox="1">
            <a:spLocks/>
          </p:cNvSpPr>
          <p:nvPr/>
        </p:nvSpPr>
        <p:spPr>
          <a:xfrm>
            <a:off x="8224957" y="482856"/>
            <a:ext cx="952500" cy="5864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0</a:t>
            </a:r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9</a:t>
            </a:r>
          </a:p>
        </p:txBody>
      </p:sp>
      <p:sp>
        <p:nvSpPr>
          <p:cNvPr id="20" name="Подзаголовок 2">
            <a:extLst>
              <a:ext uri="{FF2B5EF4-FFF2-40B4-BE49-F238E27FC236}">
                <a16:creationId xmlns:a16="http://schemas.microsoft.com/office/drawing/2014/main" id="{EEA88384-CCB1-4D0C-97F1-B78708E6B821}"/>
              </a:ext>
            </a:extLst>
          </p:cNvPr>
          <p:cNvSpPr txBox="1">
            <a:spLocks/>
          </p:cNvSpPr>
          <p:nvPr/>
        </p:nvSpPr>
        <p:spPr>
          <a:xfrm>
            <a:off x="4527572" y="5886925"/>
            <a:ext cx="4777950" cy="1157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latin typeface="Montserrat" pitchFamily="2" charset="-52"/>
              </a:defRPr>
            </a:lvl1pPr>
            <a:lvl2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/>
            </a:lvl2pPr>
            <a:lvl3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</a:lvl3pPr>
            <a:lvl4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4pPr>
            <a:lvl5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5pPr>
            <a:lvl6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6pPr>
            <a:lvl7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7pPr>
            <a:lvl8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8pPr>
            <a:lvl9pPr indent="0" algn="ctr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/>
            </a:lvl9pPr>
          </a:lstStyle>
          <a:p>
            <a:r>
              <a:rPr lang="ru-RU" dirty="0">
                <a:latin typeface="Akrobat ExtraBold" panose="00000900000000000000" pitchFamily="50" charset="-52"/>
              </a:rPr>
              <a:t>Условия привлечения</a:t>
            </a:r>
            <a:br>
              <a:rPr lang="ru-RU" dirty="0">
                <a:latin typeface="Akrobat ExtraBold" panose="00000900000000000000" pitchFamily="50" charset="-52"/>
              </a:rPr>
            </a:br>
            <a:r>
              <a:rPr lang="ru-RU" dirty="0">
                <a:latin typeface="Akrobat ExtraBold" panose="00000900000000000000" pitchFamily="50" charset="-52"/>
              </a:rPr>
              <a:t>добровольцев к ГИА</a:t>
            </a:r>
          </a:p>
        </p:txBody>
      </p:sp>
      <p:sp>
        <p:nvSpPr>
          <p:cNvPr id="21" name="Подзаголовок 2">
            <a:extLst>
              <a:ext uri="{FF2B5EF4-FFF2-40B4-BE49-F238E27FC236}">
                <a16:creationId xmlns:a16="http://schemas.microsoft.com/office/drawing/2014/main" id="{D3B4CF2F-6A34-4927-87CB-65230C076149}"/>
              </a:ext>
            </a:extLst>
          </p:cNvPr>
          <p:cNvSpPr txBox="1">
            <a:spLocks/>
          </p:cNvSpPr>
          <p:nvPr/>
        </p:nvSpPr>
        <p:spPr>
          <a:xfrm>
            <a:off x="8281518" y="1008316"/>
            <a:ext cx="4324350" cy="123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Порядок пересдачи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и апелляций</a:t>
            </a:r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3F354D2D-989C-4D15-86C8-63A71754BE23}"/>
              </a:ext>
            </a:extLst>
          </p:cNvPr>
          <p:cNvSpPr txBox="1">
            <a:spLocks/>
          </p:cNvSpPr>
          <p:nvPr/>
        </p:nvSpPr>
        <p:spPr>
          <a:xfrm>
            <a:off x="8245130" y="1943129"/>
            <a:ext cx="952500" cy="627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10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id="{008EF8AE-4B69-48F1-939A-39112C799182}"/>
              </a:ext>
            </a:extLst>
          </p:cNvPr>
          <p:cNvSpPr txBox="1">
            <a:spLocks/>
          </p:cNvSpPr>
          <p:nvPr/>
        </p:nvSpPr>
        <p:spPr>
          <a:xfrm>
            <a:off x="8270217" y="2436130"/>
            <a:ext cx="4324350" cy="118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Особенности проведения ГИА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для выпускников из числа инвалидов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и лиц с ОВЗ</a:t>
            </a: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C17FBCC6-07C9-4D08-9C4E-7B9871ADCACC}"/>
              </a:ext>
            </a:extLst>
          </p:cNvPr>
          <p:cNvSpPr txBox="1">
            <a:spLocks/>
          </p:cNvSpPr>
          <p:nvPr/>
        </p:nvSpPr>
        <p:spPr>
          <a:xfrm>
            <a:off x="8402453" y="3499265"/>
            <a:ext cx="952500" cy="627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11</a:t>
            </a:r>
          </a:p>
        </p:txBody>
      </p:sp>
      <p:sp>
        <p:nvSpPr>
          <p:cNvPr id="25" name="Подзаголовок 2">
            <a:extLst>
              <a:ext uri="{FF2B5EF4-FFF2-40B4-BE49-F238E27FC236}">
                <a16:creationId xmlns:a16="http://schemas.microsoft.com/office/drawing/2014/main" id="{46D0263E-79A3-48F9-9EC0-EBEDF5A61221}"/>
              </a:ext>
            </a:extLst>
          </p:cNvPr>
          <p:cNvSpPr txBox="1">
            <a:spLocks/>
          </p:cNvSpPr>
          <p:nvPr/>
        </p:nvSpPr>
        <p:spPr>
          <a:xfrm>
            <a:off x="8371232" y="5874316"/>
            <a:ext cx="4324350" cy="118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Документы выпускника: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диплом о СПО и ЦПК</a:t>
            </a:r>
          </a:p>
        </p:txBody>
      </p:sp>
      <p:sp>
        <p:nvSpPr>
          <p:cNvPr id="26" name="Подзаголовок 2">
            <a:extLst>
              <a:ext uri="{FF2B5EF4-FFF2-40B4-BE49-F238E27FC236}">
                <a16:creationId xmlns:a16="http://schemas.microsoft.com/office/drawing/2014/main" id="{CA05F706-E895-4559-B667-8CA836548F57}"/>
              </a:ext>
            </a:extLst>
          </p:cNvPr>
          <p:cNvSpPr txBox="1">
            <a:spLocks/>
          </p:cNvSpPr>
          <p:nvPr/>
        </p:nvSpPr>
        <p:spPr>
          <a:xfrm>
            <a:off x="4558912" y="4095568"/>
            <a:ext cx="2769134" cy="1112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Учет результатов ПА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в форме ДЭ при проведении ГИА</a:t>
            </a:r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8423D192-D7C7-4D55-819F-55267A92DECD}"/>
              </a:ext>
            </a:extLst>
          </p:cNvPr>
          <p:cNvSpPr txBox="1">
            <a:spLocks/>
          </p:cNvSpPr>
          <p:nvPr/>
        </p:nvSpPr>
        <p:spPr>
          <a:xfrm>
            <a:off x="8344009" y="5379195"/>
            <a:ext cx="952500" cy="6270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400" dirty="0">
                <a:solidFill>
                  <a:srgbClr val="41B28E"/>
                </a:solidFill>
                <a:latin typeface="Akrobat ExtraBold" panose="00000900000000000000" pitchFamily="50" charset="-52"/>
              </a:rPr>
              <a:t>12</a:t>
            </a:r>
          </a:p>
        </p:txBody>
      </p:sp>
      <p:sp>
        <p:nvSpPr>
          <p:cNvPr id="28" name="Подзаголовок 2">
            <a:extLst>
              <a:ext uri="{FF2B5EF4-FFF2-40B4-BE49-F238E27FC236}">
                <a16:creationId xmlns:a16="http://schemas.microsoft.com/office/drawing/2014/main" id="{88C0F414-6C86-417F-A577-F5AE44E8BBB6}"/>
              </a:ext>
            </a:extLst>
          </p:cNvPr>
          <p:cNvSpPr txBox="1">
            <a:spLocks/>
          </p:cNvSpPr>
          <p:nvPr/>
        </p:nvSpPr>
        <p:spPr>
          <a:xfrm>
            <a:off x="8402453" y="4064323"/>
            <a:ext cx="5586932" cy="118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>
                <a:latin typeface="Akrobat ExtraBold" panose="00000900000000000000" pitchFamily="50" charset="-52"/>
              </a:rPr>
              <a:t>Особенности ГИА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в форме ДЭ профильного </a:t>
            </a:r>
            <a:br>
              <a:rPr lang="ru-RU" sz="1800" dirty="0">
                <a:latin typeface="Akrobat ExtraBold" panose="00000900000000000000" pitchFamily="50" charset="-52"/>
              </a:rPr>
            </a:br>
            <a:r>
              <a:rPr lang="ru-RU" sz="1800" dirty="0">
                <a:latin typeface="Akrobat ExtraBold" panose="00000900000000000000" pitchFamily="50" charset="-52"/>
              </a:rPr>
              <a:t>уровня, совмещенного с НОК</a:t>
            </a:r>
          </a:p>
        </p:txBody>
      </p:sp>
    </p:spTree>
    <p:extLst>
      <p:ext uri="{BB962C8B-B14F-4D97-AF65-F5344CB8AC3E}">
        <p14:creationId xmlns:p14="http://schemas.microsoft.com/office/powerpoint/2010/main" val="2500937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114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Akrobat ExtraBold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Юлия</dc:creator>
  <cp:lastModifiedBy>Медведева Юлия</cp:lastModifiedBy>
  <cp:revision>2</cp:revision>
  <dcterms:created xsi:type="dcterms:W3CDTF">2024-08-28T13:06:52Z</dcterms:created>
  <dcterms:modified xsi:type="dcterms:W3CDTF">2024-08-28T14:29:18Z</dcterms:modified>
</cp:coreProperties>
</file>